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7"/>
  </p:notesMasterIdLst>
  <p:handoutMasterIdLst>
    <p:handoutMasterId r:id="rId5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35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336" r:id="rId23"/>
    <p:sldId id="337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318" r:id="rId43"/>
    <p:sldId id="296" r:id="rId44"/>
    <p:sldId id="319" r:id="rId45"/>
    <p:sldId id="321" r:id="rId46"/>
    <p:sldId id="322" r:id="rId47"/>
    <p:sldId id="323" r:id="rId48"/>
    <p:sldId id="324" r:id="rId49"/>
    <p:sldId id="338" r:id="rId50"/>
    <p:sldId id="288" r:id="rId51"/>
    <p:sldId id="289" r:id="rId52"/>
    <p:sldId id="320" r:id="rId53"/>
    <p:sldId id="274" r:id="rId54"/>
    <p:sldId id="275" r:id="rId55"/>
    <p:sldId id="329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9" d="100"/>
          <a:sy n="99" d="100"/>
        </p:scale>
        <p:origin x="12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0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1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7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ithub.com/tflores/applied-data-science-capstone/blob/master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flores/applied-data-science-capstone/blob/master/EDA%20with%20Data%20Visualization.ipynb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lores/applied-data-science-capstone/blob/d232d76932163635b072952f121a8d70286e0d84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/_9/_and_Falcon_Heavy_launch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Okasime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Dimowo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10/04/2022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41300" marR="2203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lang="en-US"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lang="en-US"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lang="en-US" sz="2200" spc="-6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endParaRPr lang="en-US" sz="2200" dirty="0" smtClean="0">
              <a:latin typeface="Microsoft Sans Serif"/>
              <a:cs typeface="Microsoft Sans Serif"/>
            </a:endParaRPr>
          </a:p>
          <a:p>
            <a:pPr marL="241300" marR="2203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41300" marR="508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(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Data Collection – Scraping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9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grpSp>
        <p:nvGrpSpPr>
          <p:cNvPr id="20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21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22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grpSp>
        <p:nvGrpSpPr>
          <p:cNvPr id="23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24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25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2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 dirty="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7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41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392499"/>
            <a:ext cx="935737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241300" marR="173355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lang="en-US"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lang="en-US"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dirty="0" smtClean="0">
                <a:latin typeface="Microsoft Sans Serif"/>
                <a:cs typeface="Microsoft Sans Serif"/>
              </a:rPr>
              <a:t> </a:t>
            </a:r>
            <a:r>
              <a:rPr lang="en-US" sz="2200" spc="-8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lang="en-US" sz="2200" spc="8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Wrangling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922411" y="3405108"/>
            <a:ext cx="9279216" cy="139789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450049"/>
            <a:ext cx="2164334" cy="1310894"/>
          </a:xfrm>
          <a:prstGeom prst="rect">
            <a:avLst/>
          </a:prstGeom>
        </p:spPr>
      </p:pic>
      <p:pic>
        <p:nvPicPr>
          <p:cNvPr id="8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2914" y="3824530"/>
            <a:ext cx="482866" cy="559054"/>
          </a:xfrm>
          <a:prstGeom prst="rect">
            <a:avLst/>
          </a:prstGeom>
        </p:spPr>
      </p:pic>
      <p:pic>
        <p:nvPicPr>
          <p:cNvPr id="9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38180" y="3437284"/>
            <a:ext cx="2166874" cy="131089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57454" y="3813204"/>
            <a:ext cx="482866" cy="559054"/>
          </a:xfrm>
          <a:prstGeom prst="rect">
            <a:avLst/>
          </a:prstGeom>
        </p:spPr>
      </p:pic>
      <p:pic>
        <p:nvPicPr>
          <p:cNvPr id="12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92720" y="3437284"/>
            <a:ext cx="2164333" cy="1310894"/>
          </a:xfrm>
          <a:prstGeom prst="rect">
            <a:avLst/>
          </a:prstGeom>
        </p:spPr>
      </p:pic>
      <p:sp>
        <p:nvSpPr>
          <p:cNvPr id="13" name="object 6"/>
          <p:cNvSpPr txBox="1"/>
          <p:nvPr/>
        </p:nvSpPr>
        <p:spPr>
          <a:xfrm>
            <a:off x="1915326" y="3962463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4306646" y="3912073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7306206" y="361574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6" name="object 3"/>
          <p:cNvSpPr txBox="1"/>
          <p:nvPr/>
        </p:nvSpPr>
        <p:spPr>
          <a:xfrm>
            <a:off x="1005863" y="5504128"/>
            <a:ext cx="825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Source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code:</a:t>
            </a:r>
            <a:r>
              <a:rPr sz="1400" spc="1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https://github.com/tflores/applied-data-science-capstone/blob/master/Data%20Wrangling.ipynb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241300" marR="10674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marR="5080" lvl="1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lang="en-US"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lang="en-US"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en-US"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lang="en-US"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lang="en-US"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en-US"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lang="en-US"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lang="en-US"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en-US"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lang="en-US"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lang="en-US"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lang="en-US"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609" y="3505685"/>
            <a:ext cx="9441180" cy="2382520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848994" y="6010112"/>
            <a:ext cx="5528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Source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code:</a:t>
            </a:r>
            <a:r>
              <a:rPr sz="1400" spc="75" dirty="0">
                <a:solidFill>
                  <a:srgbClr val="0462C1"/>
                </a:solidFill>
                <a:latin typeface="Microsoft Sans Serif"/>
                <a:cs typeface="Microsoft Sans Serif"/>
                <a:hlinkClick r:id="rId4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https://github.com/tflores/applied-data-science-</a:t>
            </a:r>
            <a:endParaRPr sz="14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capstone/blob/master/EDA%20with%20Data%20Visualization.ipynb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404921" cy="472917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2413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lang="en-US"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lang="en-US" sz="1800" spc="-5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</a:p>
          <a:p>
            <a:pPr marL="469900" lvl="1" indent="0">
              <a:lnSpc>
                <a:spcPct val="100000"/>
              </a:lnSpc>
              <a:spcBef>
                <a:spcPts val="640"/>
              </a:spcBef>
              <a:buNone/>
              <a:tabLst>
                <a:tab pos="697865" algn="l"/>
                <a:tab pos="698500" algn="l"/>
              </a:tabLst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</a:t>
            </a:r>
            <a:r>
              <a:rPr lang="en-US" sz="1800" spc="-114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’;</a:t>
            </a:r>
          </a:p>
          <a:p>
            <a:pPr marL="469900" lvl="1" indent="0">
              <a:lnSpc>
                <a:spcPct val="100000"/>
              </a:lnSpc>
              <a:spcBef>
                <a:spcPts val="600"/>
              </a:spcBef>
              <a:buNone/>
              <a:tabLst>
                <a:tab pos="697865" algn="l"/>
                <a:tab pos="698500" algn="l"/>
              </a:tabLst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lang="en-US"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</a:t>
            </a:r>
            <a:r>
              <a:rPr lang="en-US" sz="1800" spc="-18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);</a:t>
            </a:r>
          </a:p>
          <a:p>
            <a:pPr marL="469900" lvl="1" indent="0">
              <a:lnSpc>
                <a:spcPct val="100000"/>
              </a:lnSpc>
              <a:spcBef>
                <a:spcPts val="600"/>
              </a:spcBef>
              <a:buNone/>
              <a:tabLst>
                <a:tab pos="697865" algn="l"/>
                <a:tab pos="698500" algn="l"/>
              </a:tabLst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lang="en-US"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lang="en-US" sz="1800" spc="-2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</a:p>
          <a:p>
            <a:pPr marL="469900" lvl="1" indent="0">
              <a:lnSpc>
                <a:spcPct val="100000"/>
              </a:lnSpc>
              <a:spcBef>
                <a:spcPts val="605"/>
              </a:spcBef>
              <a:buNone/>
              <a:tabLst>
                <a:tab pos="697865" algn="l"/>
                <a:tab pos="698500" algn="l"/>
              </a:tabLst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lang="en-US" sz="1800" spc="-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</a:p>
          <a:p>
            <a:pPr marL="469900" lvl="1" indent="0">
              <a:lnSpc>
                <a:spcPct val="100000"/>
              </a:lnSpc>
              <a:spcBef>
                <a:spcPts val="600"/>
              </a:spcBef>
              <a:buNone/>
              <a:tabLst>
                <a:tab pos="697865" algn="l"/>
                <a:tab pos="698500" algn="l"/>
              </a:tabLst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698500" marR="1073150" lvl="1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lang="en-US"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lang="en-US"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lang="en-US"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lang="en-US"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SQL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698500" lvl="1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1800" spc="-6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</a:p>
          <a:p>
            <a:pPr marL="469900" lvl="1" indent="0">
              <a:lnSpc>
                <a:spcPct val="100000"/>
              </a:lnSpc>
              <a:spcBef>
                <a:spcPts val="600"/>
              </a:spcBef>
              <a:buNone/>
              <a:tabLst>
                <a:tab pos="697865" algn="l"/>
                <a:tab pos="698500" algn="l"/>
              </a:tabLst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lang="en-US"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14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</a:p>
          <a:p>
            <a:pPr marL="469900" lvl="1" indent="0">
              <a:lnSpc>
                <a:spcPct val="100000"/>
              </a:lnSpc>
              <a:spcBef>
                <a:spcPts val="605"/>
              </a:spcBef>
              <a:buNone/>
              <a:tabLst>
                <a:tab pos="697865" algn="l"/>
                <a:tab pos="698500" algn="l"/>
              </a:tabLst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lang="en-US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</a:p>
          <a:p>
            <a:pPr marL="469900" indent="0">
              <a:lnSpc>
                <a:spcPct val="100000"/>
              </a:lnSpc>
              <a:buNone/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lang="en-US" sz="1800" spc="-2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</a:p>
          <a:p>
            <a:pPr marL="469900" lvl="1" indent="0">
              <a:lnSpc>
                <a:spcPct val="100000"/>
              </a:lnSpc>
              <a:spcBef>
                <a:spcPts val="600"/>
              </a:spcBef>
              <a:buNone/>
              <a:tabLst>
                <a:tab pos="697865" algn="l"/>
                <a:tab pos="698500" algn="l"/>
              </a:tabLst>
            </a:pPr>
            <a:endParaRPr lang="en-US"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lang="en-US"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lang="en-US"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</a:t>
            </a:r>
            <a:r>
              <a:rPr lang="en-US" sz="1800" spc="4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</a:p>
          <a:p>
            <a:pPr marL="469900" indent="0">
              <a:lnSpc>
                <a:spcPts val="2035"/>
              </a:lnSpc>
              <a:buNone/>
            </a:pPr>
            <a:endParaRPr lang="en-US" sz="1800" dirty="0">
              <a:latin typeface="Microsoft Sans Serif"/>
              <a:cs typeface="Microsoft Sans Serif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3561" y="1326414"/>
            <a:ext cx="10824411" cy="31589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13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lang="en-US"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lang="en-US"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lang="en-US"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lang="en-US"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lang="en-US"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lang="en-US"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lang="en-US" sz="2600" dirty="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lang="en-US"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lang="en-US"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lang="en-US"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lang="en-US"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lang="en-US"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lang="en-US"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lang="en-US"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lang="en-US"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lang="en-US"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lang="en-US"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lang="en-US"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lang="en-US"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lang="en-US"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lang="en-US"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lang="en-US"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lang="en-US"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lang="en-US"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lang="en-US"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lang="en-US"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lang="en-US"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lang="en-US"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lang="en-US"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lang="en-US"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lang="en-US"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lang="en-US"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lang="en-US"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lang="en-US"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lang="en-US"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lang="en-US"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lang="en-US" sz="1900" dirty="0">
              <a:latin typeface="Microsoft Sans Serif"/>
              <a:cs typeface="Microsoft Sans Serif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770011" y="5006974"/>
            <a:ext cx="10293350" cy="5822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Source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https://github.com/tflores/applied-data-science- 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capstone/blob/d232d76932163635b072952f121a8d70286e0d84/Interactive%20Visual%20Analytics%20with%20Folium%20l </a:t>
            </a:r>
            <a:r>
              <a:rPr sz="1400" spc="15" dirty="0">
                <a:solidFill>
                  <a:srgbClr val="0462C1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ab.ipynb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929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241300" marR="508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lang="en-US" sz="2200" dirty="0">
              <a:latin typeface="Microsoft Sans Serif"/>
              <a:cs typeface="Microsoft Sans Serif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848994" y="5475287"/>
            <a:ext cx="916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Source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code:</a:t>
            </a:r>
            <a:r>
              <a:rPr sz="1800" spc="-60" dirty="0">
                <a:solidFill>
                  <a:srgbClr val="0462C1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https://github.com/tflores/applied-data-science- </a:t>
            </a:r>
            <a:r>
              <a:rPr sz="18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3"/>
              </a:rPr>
              <a:t>capstone/blob/d232d76932163635b072952f121a8d70286e0d84/spacex_dash_app.py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9657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1300" marR="50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pic>
        <p:nvPicPr>
          <p:cNvPr id="9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0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1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848994" y="5362315"/>
            <a:ext cx="8893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8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8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8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8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8"/>
              </a:rPr>
              <a:t>https://github.com/tflores/applied-data-science- 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8"/>
              </a:rPr>
              <a:t> 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8"/>
              </a:rPr>
              <a:t>capstone/blob/d232d76932163635b072952f121a8d70286e0d84/Machine%20Learning%20Prediction.ipynb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422326"/>
            <a:ext cx="10687961" cy="492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en-US"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lang="en-US"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lang="en-US" sz="16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lang="en-US"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lang="en-US"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en-US"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lang="en-US"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lang="en-US" sz="16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lang="en-US"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lang="en-US"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lang="en-US"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lang="en-US" sz="16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lang="en-US"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lang="en-US"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lang="en-US"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lang="en-US"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lang="en-US" sz="16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lang="en-US"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lang="en-US"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lang="en-US"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lang="en-US"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lang="en-US"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lang="en-US" sz="16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lang="en-US"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lang="en-US" sz="16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lang="en-US"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lang="en-US"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lang="en-US"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lang="en-US"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lang="en-US"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lang="en-US"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lang="en-US" sz="16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lang="en-US"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lang="en-US"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lang="en-US"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lang="en-US"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lang="en-US"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lang="en-US" sz="1600" dirty="0">
              <a:latin typeface="Microsoft Sans Serif"/>
              <a:cs typeface="Microsoft Sans Serif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2" y="1422326"/>
            <a:ext cx="10241290" cy="1725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2200" dirty="0" smtClean="0">
                <a:latin typeface="Microsoft Sans Serif"/>
                <a:cs typeface="Microsoft Sans Serif"/>
              </a:rPr>
              <a:t> </a:t>
            </a:r>
            <a:r>
              <a:rPr lang="en-US" sz="2200" spc="-6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lang="en-US" sz="2200" spc="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2" y="1422326"/>
            <a:ext cx="10241290" cy="1725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50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899" y="2847875"/>
            <a:ext cx="3675379" cy="26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855092"/>
            <a:ext cx="9423143" cy="24205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lang="en-US" sz="2200" dirty="0">
                <a:latin typeface="Microsoft Sans Serif"/>
                <a:cs typeface="Microsoft Sans Serif"/>
              </a:rPr>
              <a:t> </a:t>
            </a:r>
            <a:r>
              <a:rPr lang="en-US" sz="2200" spc="-8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lang="en-US" sz="2200" spc="6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lang="en-US"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lang="en-US"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856" y="1324142"/>
            <a:ext cx="1057656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7013" y="4818786"/>
            <a:ext cx="10135412" cy="148576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lang="en-US"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dirty="0" smtClean="0">
                <a:latin typeface="Microsoft Sans Serif"/>
                <a:cs typeface="Microsoft Sans Serif"/>
              </a:rPr>
              <a:t> </a:t>
            </a:r>
            <a:r>
              <a:rPr lang="en-US" sz="2200" spc="-5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4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lang="en-US" sz="2200" dirty="0" smtClean="0">
                <a:latin typeface="Microsoft Sans Serif"/>
                <a:cs typeface="Microsoft Sans Serif"/>
              </a:rPr>
              <a:t> </a:t>
            </a:r>
            <a:r>
              <a:rPr lang="en-US" sz="2200" spc="3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lang="en-US" sz="2200" spc="5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451" y="1611696"/>
            <a:ext cx="10678160" cy="238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3"/>
            <a:ext cx="4649012" cy="394345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lang="en-US"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lang="en-US"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lang="en-US"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lang="en-US" sz="18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7755" y="2082113"/>
            <a:ext cx="3543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380301"/>
            <a:ext cx="10260541" cy="16840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13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lang="en-US" sz="2200" dirty="0" smtClean="0">
                <a:latin typeface="Microsoft Sans Serif"/>
                <a:cs typeface="Microsoft Sans Serif"/>
              </a:rPr>
              <a:t> </a:t>
            </a:r>
            <a:r>
              <a:rPr lang="en-US" sz="2200" spc="-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frequency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9619" y="4271211"/>
            <a:ext cx="9249888" cy="18312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13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7398" y="2069758"/>
            <a:ext cx="5929161" cy="20498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dirty="0" smtClean="0">
                <a:latin typeface="Microsoft Sans Serif"/>
                <a:cs typeface="Microsoft Sans Serif"/>
              </a:rPr>
              <a:t> </a:t>
            </a:r>
            <a:r>
              <a:rPr lang="en-US" sz="2200" spc="-1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lang="en-US" sz="2200" spc="4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44958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3122" y="2070100"/>
            <a:ext cx="3543300" cy="24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8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/>
                <a:gridCol w="1062990"/>
                <a:gridCol w="1062990"/>
                <a:gridCol w="1062989"/>
                <a:gridCol w="1388744"/>
                <a:gridCol w="904875"/>
                <a:gridCol w="894715"/>
                <a:gridCol w="1062354"/>
                <a:gridCol w="902334"/>
                <a:gridCol w="1222375"/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8" name="object 3"/>
          <p:cNvSpPr txBox="1"/>
          <p:nvPr/>
        </p:nvSpPr>
        <p:spPr>
          <a:xfrm>
            <a:off x="763663" y="548871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0" y="1375935"/>
            <a:ext cx="10687961" cy="50512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66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lang="en-US"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lang="en-US"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24066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lang="en-US"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lang="en-US"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lang="en-US"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lang="en-US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751311"/>
              </p:ext>
            </p:extLst>
          </p:nvPr>
        </p:nvGraphicFramePr>
        <p:xfrm>
          <a:off x="1025158" y="2814956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8" name="object 3"/>
          <p:cNvSpPr txBox="1"/>
          <p:nvPr/>
        </p:nvSpPr>
        <p:spPr>
          <a:xfrm>
            <a:off x="848994" y="3907656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981398"/>
              </p:ext>
            </p:extLst>
          </p:nvPr>
        </p:nvGraphicFramePr>
        <p:xfrm>
          <a:off x="986657" y="2814958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8" name="object 3"/>
          <p:cNvSpPr txBox="1"/>
          <p:nvPr/>
        </p:nvSpPr>
        <p:spPr>
          <a:xfrm>
            <a:off x="848994" y="3958406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60638"/>
              </p:ext>
            </p:extLst>
          </p:nvPr>
        </p:nvGraphicFramePr>
        <p:xfrm>
          <a:off x="1081624" y="2680971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8" name="object 3"/>
          <p:cNvSpPr txBox="1"/>
          <p:nvPr/>
        </p:nvSpPr>
        <p:spPr>
          <a:xfrm>
            <a:off x="793147" y="3889057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619820"/>
              </p:ext>
            </p:extLst>
          </p:nvPr>
        </p:nvGraphicFramePr>
        <p:xfrm>
          <a:off x="1057870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9" name="object 3"/>
          <p:cNvSpPr txBox="1"/>
          <p:nvPr/>
        </p:nvSpPr>
        <p:spPr>
          <a:xfrm>
            <a:off x="848994" y="4966584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54666"/>
              </p:ext>
            </p:extLst>
          </p:nvPr>
        </p:nvGraphicFramePr>
        <p:xfrm>
          <a:off x="1046774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/>
                <a:gridCol w="187769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8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65466"/>
              </p:ext>
            </p:extLst>
          </p:nvPr>
        </p:nvGraphicFramePr>
        <p:xfrm>
          <a:off x="1094683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834337"/>
              </p:ext>
            </p:extLst>
          </p:nvPr>
        </p:nvGraphicFramePr>
        <p:xfrm>
          <a:off x="3635134" y="2416837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/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9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34655"/>
              </p:ext>
            </p:extLst>
          </p:nvPr>
        </p:nvGraphicFramePr>
        <p:xfrm>
          <a:off x="975747" y="3026548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/>
                <a:gridCol w="192405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8" name="object 3"/>
          <p:cNvSpPr txBox="1"/>
          <p:nvPr/>
        </p:nvSpPr>
        <p:spPr>
          <a:xfrm>
            <a:off x="848994" y="4746644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61403"/>
              </p:ext>
            </p:extLst>
          </p:nvPr>
        </p:nvGraphicFramePr>
        <p:xfrm>
          <a:off x="1943067" y="2246058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/>
                <a:gridCol w="1861820"/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8" name="object 3"/>
          <p:cNvSpPr txBox="1"/>
          <p:nvPr/>
        </p:nvSpPr>
        <p:spPr>
          <a:xfrm>
            <a:off x="848994" y="565848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9488" y="1463544"/>
            <a:ext cx="6824980" cy="4107179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 dirty="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554436" y="1395247"/>
            <a:ext cx="10023728" cy="3783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508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lang="en-US"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lang="en-US"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lang="en-US"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lang="en-US"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lang="en-US"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lang="en-US"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lang="en-US"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lang="en-US"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1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S </a:t>
            </a:r>
            <a:r>
              <a:rPr lang="en-US" sz="2200" spc="-10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lang="en-US" sz="2200" spc="8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lang="en-US"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lang="en-US"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lang="en-US"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lang="en-US"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lang="en-US"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lang="en-US"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lang="en-US" sz="18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Outcomes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pSp>
        <p:nvGrpSpPr>
          <p:cNvPr id="6" name="object 5"/>
          <p:cNvGrpSpPr/>
          <p:nvPr/>
        </p:nvGrpSpPr>
        <p:grpSpPr>
          <a:xfrm>
            <a:off x="1113321" y="2291616"/>
            <a:ext cx="8422640" cy="3082036"/>
            <a:chOff x="1584960" y="2156460"/>
            <a:chExt cx="8422640" cy="3082036"/>
          </a:xfrm>
        </p:grpSpPr>
        <p:pic>
          <p:nvPicPr>
            <p:cNvPr id="7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8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9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10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2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3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870215" y="5612666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Logistics and Safety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7" name="object 2"/>
          <p:cNvSpPr txBox="1"/>
          <p:nvPr/>
        </p:nvSpPr>
        <p:spPr>
          <a:xfrm>
            <a:off x="848994" y="5421053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Successeful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Lunches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7" name="object 2"/>
          <p:cNvSpPr txBox="1"/>
          <p:nvPr/>
        </p:nvSpPr>
        <p:spPr>
          <a:xfrm>
            <a:off x="848994" y="562123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Success Ratio for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0226" y="1508224"/>
            <a:ext cx="5775959" cy="2763519"/>
          </a:xfrm>
          <a:prstGeom prst="rect">
            <a:avLst/>
          </a:prstGeom>
        </p:spPr>
      </p:pic>
      <p:sp>
        <p:nvSpPr>
          <p:cNvPr id="7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7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pic>
        <p:nvPicPr>
          <p:cNvPr id="8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9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87085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Matrix of Decision Tree Classifier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7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640071" y="1923748"/>
            <a:ext cx="10645540" cy="343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36716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lang="en-US"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lang="en-US"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lang="en-US"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lang="en-US"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lang="en-US"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lang="en-US"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lang="en-US"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lang="en-US"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lang="en-US"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lang="en-US"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lang="en-US"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lang="en-US"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lang="en-US"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lang="en-US"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lang="en-US"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https://api.spacexdata.com/v4/rockets/</a:t>
            </a:r>
            <a:r>
              <a:rPr lang="en-US"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lang="en-US" sz="1800" spc="-75" dirty="0" smtClean="0">
                <a:solidFill>
                  <a:srgbClr val="767070"/>
                </a:solidFill>
                <a:latin typeface="Microsoft Sans Serif"/>
                <a:cs typeface="Microsoft Sans Serif"/>
              </a:rPr>
              <a:t>Web Scrapping</a:t>
            </a:r>
            <a:r>
              <a:rPr lang="en-US" spc="-75" dirty="0" smtClean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lang="en-US"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lang="en-US"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lang="en-US"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lang="en-US"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lang="en-US"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lang="en-US"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lang="en-US"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lang="en-US"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lang="en-US"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lang="en-US"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lang="en-US"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lang="en-US"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lang="en-US"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lang="en-US"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lang="en-US"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lang="en-US" sz="2200" dirty="0">
              <a:latin typeface="Microsoft Sans Serif"/>
              <a:cs typeface="Microsoft Sans Serif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36716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lang="en-US"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marR="5080" lvl="1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lang="en-US"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lang="en-US"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lang="en-US"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lang="en-US"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lang="en-US"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lang="en-US"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lang="en-US"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lang="en-US"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lang="en-US"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lang="en-US"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lang="en-US"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lang="en-US"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lang="en-US"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lang="en-US"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lang="en-US"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lang="en-US"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lang="en-US"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lang="en-US"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lang="en-US"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lang="en-US"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lang="en-US"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lang="en-US"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lang="en-US"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lang="en-US"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9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41300" marR="50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lang="en-US"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https://api.spacexdata.com/v4/rockets/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lang="en-US"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4"/>
              </a:rPr>
              <a:t>https://en.wikipedia.org/wiki/List_of_Falcon/_9/_and_Falcon_Heavy_launches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41300" marR="32766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lang="en-US"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lang="en-US"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lang="en-US"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41300" marR="508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lang="en-US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lang="en-US"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lang="en-US"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lang="en-US"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(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8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9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10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11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2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3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4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5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6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schemas.microsoft.com/office/infopath/2007/PartnerControls"/>
    <ds:schemaRef ds:uri="155be751-a274-42e8-93fb-f39d3b9bccc8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f80a141d-92ca-4d3d-9308-f7e7b1d44ce8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1974</TotalTime>
  <Words>2350</Words>
  <Application>Microsoft Office PowerPoint</Application>
  <PresentationFormat>Widescreen</PresentationFormat>
  <Paragraphs>430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Abadi</vt:lpstr>
      <vt:lpstr>Arial</vt:lpstr>
      <vt:lpstr>Arial MT</vt:lpstr>
      <vt:lpstr>Calibri</vt:lpstr>
      <vt:lpstr>Calibri Light</vt:lpstr>
      <vt:lpstr>IBM Plex Mono SemiBold</vt:lpstr>
      <vt:lpstr>IBM Plex Mono Text</vt:lpstr>
      <vt:lpstr>Microsoft Sans Serif</vt:lpstr>
      <vt:lpstr>SF Pro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Okasime Dimowo</cp:lastModifiedBy>
  <cp:revision>216</cp:revision>
  <dcterms:created xsi:type="dcterms:W3CDTF">2021-04-29T18:58:34Z</dcterms:created>
  <dcterms:modified xsi:type="dcterms:W3CDTF">2022-04-11T00:39:51Z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